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5" r:id="rId3"/>
    <p:sldId id="258" r:id="rId4"/>
    <p:sldId id="267" r:id="rId5"/>
    <p:sldId id="297" r:id="rId6"/>
    <p:sldId id="270" r:id="rId7"/>
    <p:sldId id="271" r:id="rId8"/>
    <p:sldId id="274" r:id="rId9"/>
    <p:sldId id="276" r:id="rId10"/>
    <p:sldId id="279" r:id="rId11"/>
    <p:sldId id="280" r:id="rId12"/>
    <p:sldId id="283" r:id="rId13"/>
    <p:sldId id="275" r:id="rId14"/>
    <p:sldId id="292" r:id="rId15"/>
    <p:sldId id="293" r:id="rId16"/>
    <p:sldId id="308" r:id="rId17"/>
    <p:sldId id="268" r:id="rId18"/>
    <p:sldId id="305" r:id="rId19"/>
    <p:sldId id="30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ore Anne Findsen" initials="LA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C00000"/>
    <a:srgbClr val="9E5ECE"/>
    <a:srgbClr val="8238BA"/>
    <a:srgbClr val="C96009"/>
    <a:srgbClr val="CC9B00"/>
    <a:srgbClr val="F9D6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31" autoAdjust="0"/>
    <p:restoredTop sz="94785" autoAdjust="0"/>
  </p:normalViewPr>
  <p:slideViewPr>
    <p:cSldViewPr>
      <p:cViewPr varScale="1">
        <p:scale>
          <a:sx n="81" d="100"/>
          <a:sy n="81" d="100"/>
        </p:scale>
        <p:origin x="61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2/18/2016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60507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a:t>
            </a:fld>
            <a:endParaRPr lang="en-US"/>
          </a:p>
        </p:txBody>
      </p:sp>
    </p:spTree>
    <p:extLst>
      <p:ext uri="{BB962C8B-B14F-4D97-AF65-F5344CB8AC3E}">
        <p14:creationId xmlns:p14="http://schemas.microsoft.com/office/powerpoint/2010/main" val="349795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5</a:t>
            </a:fld>
            <a:endParaRPr lang="en-US"/>
          </a:p>
        </p:txBody>
      </p:sp>
    </p:spTree>
    <p:extLst>
      <p:ext uri="{BB962C8B-B14F-4D97-AF65-F5344CB8AC3E}">
        <p14:creationId xmlns:p14="http://schemas.microsoft.com/office/powerpoint/2010/main" val="240349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95F4E-C860-47AA-8D4E-D983800C9E2A}" type="slidenum">
              <a:rPr lang="en-US" smtClean="0"/>
              <a:pPr/>
              <a:t>8</a:t>
            </a:fld>
            <a:endParaRPr lang="en-US"/>
          </a:p>
        </p:txBody>
      </p:sp>
    </p:spTree>
    <p:extLst>
      <p:ext uri="{BB962C8B-B14F-4D97-AF65-F5344CB8AC3E}">
        <p14:creationId xmlns:p14="http://schemas.microsoft.com/office/powerpoint/2010/main" val="1236781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11</a:t>
            </a:fld>
            <a:endParaRPr lang="en-US"/>
          </a:p>
        </p:txBody>
      </p:sp>
    </p:spTree>
    <p:extLst>
      <p:ext uri="{BB962C8B-B14F-4D97-AF65-F5344CB8AC3E}">
        <p14:creationId xmlns:p14="http://schemas.microsoft.com/office/powerpoint/2010/main" val="663294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7244A4-686F-4DD0-87A5-57187A461259}"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47A030-9EC6-44C1-A6ED-CFB2F9CCAB17}"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DC87F-9DA9-4CB7-9291-6427730C90E9}"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F8CDA-1A26-4DD2-B4A7-43C2A466E590}"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F5C240-2306-4BB1-871B-E6FE8878061D}" type="datetime1">
              <a:rPr lang="en-US" smtClean="0"/>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AF060C-CDC4-4E66-B5F3-FAE7F6BE3139}"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F5AC2E-807A-4FB9-9A0A-DF3D535D6820}" type="datetime1">
              <a:rPr lang="en-US" smtClean="0"/>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372709-E0C6-437F-9DC4-8DC84F3D3CEB}" type="datetime1">
              <a:rPr lang="en-US" smtClean="0"/>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B91CD-6BDD-473E-ABD2-EED6DAAB9B1E}" type="datetime1">
              <a:rPr lang="en-US" smtClean="0"/>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B7D27-FA40-479A-96A5-650956AE61E4}"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61680-0D19-4240-A197-DD740E739523}" type="datetime1">
              <a:rPr lang="en-US" smtClean="0"/>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F5237-8F91-46C4-A608-ABEA7E535E7B}" type="datetime1">
              <a:rPr lang="en-US" smtClean="0"/>
              <a:t>2/18/2016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Producing Data</a:t>
            </a:r>
            <a:endParaRPr lang="en-US" dirty="0"/>
          </a:p>
        </p:txBody>
      </p:sp>
      <p:sp>
        <p:nvSpPr>
          <p:cNvPr id="5" name="TextBox 4"/>
          <p:cNvSpPr txBox="1"/>
          <p:nvPr/>
        </p:nvSpPr>
        <p:spPr>
          <a:xfrm>
            <a:off x="1524000" y="6096000"/>
            <a:ext cx="6071086" cy="369332"/>
          </a:xfrm>
          <a:prstGeom prst="rect">
            <a:avLst/>
          </a:prstGeom>
          <a:noFill/>
        </p:spPr>
        <p:txBody>
          <a:bodyPr wrap="none" rtlCol="0">
            <a:spAutoFit/>
          </a:bodyPr>
          <a:lstStyle/>
          <a:p>
            <a:r>
              <a:rPr lang="en-US" dirty="0" smtClean="0"/>
              <a:t>http://www.cartoonstock.com/directory/d/data_gathering.asp</a:t>
            </a:r>
            <a:endParaRPr lang="en-US" dirty="0"/>
          </a:p>
        </p:txBody>
      </p:sp>
      <p:pic>
        <p:nvPicPr>
          <p:cNvPr id="8193" name="Picture 1"/>
          <p:cNvPicPr>
            <a:picLocks noChangeAspect="1" noChangeArrowheads="1"/>
          </p:cNvPicPr>
          <p:nvPr/>
        </p:nvPicPr>
        <p:blipFill>
          <a:blip r:embed="rId2" cstate="print"/>
          <a:srcRect/>
          <a:stretch>
            <a:fillRect/>
          </a:stretch>
        </p:blipFill>
        <p:spPr bwMode="auto">
          <a:xfrm>
            <a:off x="990600" y="990600"/>
            <a:ext cx="6553200" cy="4980432"/>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D85D01E0-4520-4710-81AB-3D8832D7391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Designs</a:t>
            </a:r>
            <a:endParaRPr lang="en-US" dirty="0"/>
          </a:p>
        </p:txBody>
      </p:sp>
      <p:sp>
        <p:nvSpPr>
          <p:cNvPr id="3" name="Content Placeholder 2"/>
          <p:cNvSpPr>
            <a:spLocks noGrp="1"/>
          </p:cNvSpPr>
          <p:nvPr>
            <p:ph idx="1"/>
          </p:nvPr>
        </p:nvSpPr>
        <p:spPr>
          <a:xfrm>
            <a:off x="457200" y="1600200"/>
            <a:ext cx="8229600" cy="5121275"/>
          </a:xfrm>
        </p:spPr>
        <p:txBody>
          <a:bodyPr>
            <a:normAutofit fontScale="92500"/>
          </a:bodyPr>
          <a:lstStyle/>
          <a:p>
            <a:r>
              <a:rPr lang="en-US" dirty="0" smtClean="0"/>
              <a:t>A </a:t>
            </a:r>
            <a:r>
              <a:rPr lang="en-US" dirty="0" smtClean="0">
                <a:solidFill>
                  <a:srgbClr val="800000"/>
                </a:solidFill>
              </a:rPr>
              <a:t>matched pair design </a:t>
            </a:r>
            <a:r>
              <a:rPr lang="en-US" dirty="0" smtClean="0"/>
              <a:t>is when each experimental unit is matched with another one.</a:t>
            </a:r>
          </a:p>
          <a:p>
            <a:r>
              <a:rPr lang="en-US" dirty="0" smtClean="0"/>
              <a:t>A </a:t>
            </a:r>
            <a:r>
              <a:rPr lang="en-US" dirty="0" smtClean="0">
                <a:solidFill>
                  <a:srgbClr val="800000"/>
                </a:solidFill>
              </a:rPr>
              <a:t>block</a:t>
            </a:r>
            <a:r>
              <a:rPr lang="en-US" dirty="0" smtClean="0"/>
              <a:t> is a group of experimental units that are similar.</a:t>
            </a:r>
          </a:p>
          <a:p>
            <a:r>
              <a:rPr lang="en-US" dirty="0" smtClean="0"/>
              <a:t>In a </a:t>
            </a:r>
            <a:r>
              <a:rPr lang="en-US" dirty="0" smtClean="0">
                <a:solidFill>
                  <a:srgbClr val="800000"/>
                </a:solidFill>
              </a:rPr>
              <a:t>block design</a:t>
            </a:r>
            <a:r>
              <a:rPr lang="en-US" dirty="0" smtClean="0"/>
              <a:t>, the random assignment of experimental units to treatments is carried out within each block.</a:t>
            </a:r>
          </a:p>
          <a:p>
            <a:r>
              <a:rPr lang="en-US" b="1" dirty="0" smtClean="0">
                <a:solidFill>
                  <a:srgbClr val="800000"/>
                </a:solidFill>
              </a:rPr>
              <a:t>Control what you can, block what you can’t control, and randomize to create comparable groups.</a:t>
            </a:r>
            <a:endParaRPr lang="en-US" b="1" dirty="0">
              <a:solidFill>
                <a:srgbClr val="800000"/>
              </a:solidFill>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pPr/>
              <a:t>10</a:t>
            </a:fld>
            <a:endParaRPr lang="en-US"/>
          </a:p>
        </p:txBody>
      </p:sp>
    </p:spTree>
    <p:extLst>
      <p:ext uri="{BB962C8B-B14F-4D97-AF65-F5344CB8AC3E}">
        <p14:creationId xmlns:p14="http://schemas.microsoft.com/office/powerpoint/2010/main" val="2283248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a:bodyPr>
          <a:lstStyle/>
          <a:p>
            <a:r>
              <a:rPr lang="en-US" dirty="0" smtClean="0"/>
              <a:t>Sampling Design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sz="3000" dirty="0" smtClean="0"/>
              <a:t>Be able to determine and explain when a probability sample, simple random sample or a stratified random sample is the preferred method.</a:t>
            </a:r>
          </a:p>
          <a:p>
            <a:r>
              <a:rPr lang="en-US" sz="3000" dirty="0" smtClean="0"/>
              <a:t>Be able to state when there is a response bias with obtaining a sample: convenience sample, nonresponse</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11</a:t>
            </a:fld>
            <a:endParaRPr lang="en-US"/>
          </a:p>
        </p:txBody>
      </p:sp>
    </p:spTree>
    <p:extLst>
      <p:ext uri="{BB962C8B-B14F-4D97-AF65-F5344CB8AC3E}">
        <p14:creationId xmlns:p14="http://schemas.microsoft.com/office/powerpoint/2010/main" val="2574310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Methods</a:t>
            </a:r>
            <a:endParaRPr lang="en-US" dirty="0"/>
          </a:p>
        </p:txBody>
      </p:sp>
      <p:sp>
        <p:nvSpPr>
          <p:cNvPr id="3" name="Content Placeholder 2"/>
          <p:cNvSpPr>
            <a:spLocks noGrp="1"/>
          </p:cNvSpPr>
          <p:nvPr>
            <p:ph idx="1"/>
          </p:nvPr>
        </p:nvSpPr>
        <p:spPr/>
        <p:txBody>
          <a:bodyPr/>
          <a:lstStyle/>
          <a:p>
            <a:r>
              <a:rPr lang="en-US" dirty="0" smtClean="0"/>
              <a:t>Probability Sample – Random Samples</a:t>
            </a:r>
          </a:p>
          <a:p>
            <a:r>
              <a:rPr lang="en-US" dirty="0" smtClean="0"/>
              <a:t>Simple Random Sample (SRS) - </a:t>
            </a:r>
            <a:r>
              <a:rPr lang="en-US" altLang="en-US" dirty="0"/>
              <a:t>A (simple) random sample (SRS) of size </a:t>
            </a:r>
            <a:r>
              <a:rPr lang="en-US" altLang="en-US" i="1" dirty="0"/>
              <a:t>n</a:t>
            </a:r>
            <a:r>
              <a:rPr lang="en-US" altLang="en-US" dirty="0"/>
              <a:t> is a sample selected in such a way that every possible sample of size </a:t>
            </a:r>
            <a:r>
              <a:rPr lang="en-US" altLang="en-US" i="1" dirty="0"/>
              <a:t>n</a:t>
            </a:r>
            <a:r>
              <a:rPr lang="en-US" altLang="en-US" dirty="0"/>
              <a:t> has the same chance of being selected</a:t>
            </a:r>
            <a:r>
              <a:rPr lang="en-US" altLang="en-US" dirty="0" smtClean="0"/>
              <a:t>.</a:t>
            </a:r>
            <a:endParaRPr lang="en-US" dirty="0" smtClean="0"/>
          </a:p>
          <a:p>
            <a:r>
              <a:rPr lang="en-US" dirty="0" smtClean="0"/>
              <a:t>Stratified Random Sample – 1) divide into groups, 2) SRS</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12</a:t>
            </a:fld>
            <a:endParaRPr lang="en-US"/>
          </a:p>
        </p:txBody>
      </p:sp>
    </p:spTree>
    <p:extLst>
      <p:ext uri="{BB962C8B-B14F-4D97-AF65-F5344CB8AC3E}">
        <p14:creationId xmlns:p14="http://schemas.microsoft.com/office/powerpoint/2010/main" val="2638604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2487"/>
          </a:xfrm>
        </p:spPr>
        <p:txBody>
          <a:bodyPr/>
          <a:lstStyle/>
          <a:p>
            <a:r>
              <a:rPr lang="en-US" dirty="0" smtClean="0"/>
              <a:t>Bias</a:t>
            </a:r>
            <a:endParaRPr lang="en-US" dirty="0"/>
          </a:p>
        </p:txBody>
      </p:sp>
      <p:sp>
        <p:nvSpPr>
          <p:cNvPr id="3" name="Content Placeholder 2"/>
          <p:cNvSpPr>
            <a:spLocks noGrp="1"/>
          </p:cNvSpPr>
          <p:nvPr>
            <p:ph idx="1"/>
          </p:nvPr>
        </p:nvSpPr>
        <p:spPr>
          <a:xfrm>
            <a:off x="457200" y="1127125"/>
            <a:ext cx="8229600" cy="5426075"/>
          </a:xfrm>
        </p:spPr>
        <p:txBody>
          <a:bodyPr>
            <a:normAutofit fontScale="92500" lnSpcReduction="10000"/>
          </a:bodyPr>
          <a:lstStyle/>
          <a:p>
            <a:pPr marL="0" indent="0">
              <a:buNone/>
            </a:pPr>
            <a:r>
              <a:rPr lang="en-US" dirty="0" smtClean="0"/>
              <a:t>The design of a study is </a:t>
            </a:r>
            <a:r>
              <a:rPr lang="en-US" dirty="0" smtClean="0">
                <a:solidFill>
                  <a:srgbClr val="800000"/>
                </a:solidFill>
              </a:rPr>
              <a:t>biased</a:t>
            </a:r>
            <a:r>
              <a:rPr lang="en-US" dirty="0" smtClean="0"/>
              <a:t> if it systematically favors certain outcomes.</a:t>
            </a:r>
          </a:p>
          <a:p>
            <a:pPr marL="0" indent="0">
              <a:buNone/>
            </a:pPr>
            <a:endParaRPr lang="en-US" dirty="0"/>
          </a:p>
          <a:p>
            <a:r>
              <a:rPr lang="en-US" dirty="0" smtClean="0"/>
              <a:t>Convenience </a:t>
            </a:r>
            <a:r>
              <a:rPr lang="en-US" dirty="0"/>
              <a:t>sample</a:t>
            </a:r>
          </a:p>
          <a:p>
            <a:r>
              <a:rPr lang="en-US" dirty="0" err="1"/>
              <a:t>Undercoverage</a:t>
            </a:r>
            <a:endParaRPr lang="en-US" dirty="0"/>
          </a:p>
          <a:p>
            <a:r>
              <a:rPr lang="en-US" dirty="0"/>
              <a:t>Nonresponse</a:t>
            </a:r>
          </a:p>
          <a:p>
            <a:pPr marL="0" indent="0">
              <a:buNone/>
            </a:pPr>
            <a:endParaRPr lang="en-US" dirty="0"/>
          </a:p>
          <a:p>
            <a:pPr marL="0" indent="0">
              <a:buNone/>
            </a:pPr>
            <a:r>
              <a:rPr lang="en-US" dirty="0"/>
              <a:t>Your random sample needs to be representative of the population</a:t>
            </a:r>
            <a:r>
              <a:rPr lang="en-US" dirty="0" smtClean="0"/>
              <a:t>.</a:t>
            </a:r>
          </a:p>
          <a:p>
            <a:pPr marL="0" indent="0">
              <a:buNone/>
            </a:pPr>
            <a:endParaRPr lang="en-US" dirty="0"/>
          </a:p>
          <a:p>
            <a:pPr marL="0" indent="0">
              <a:buNone/>
            </a:pPr>
            <a:r>
              <a:rPr lang="en-US" dirty="0" smtClean="0"/>
              <a:t>Be careful about over </a:t>
            </a:r>
            <a:r>
              <a:rPr lang="en-US" dirty="0" smtClean="0"/>
              <a:t>generalization.</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13</a:t>
            </a:fld>
            <a:endParaRPr lang="en-US"/>
          </a:p>
        </p:txBody>
      </p:sp>
    </p:spTree>
    <p:extLst>
      <p:ext uri="{BB962C8B-B14F-4D97-AF65-F5344CB8AC3E}">
        <p14:creationId xmlns:p14="http://schemas.microsoft.com/office/powerpoint/2010/main" val="194060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Bias and Variability</a:t>
            </a:r>
            <a:endParaRPr lang="en-US" dirty="0"/>
          </a:p>
        </p:txBody>
      </p:sp>
      <p:sp>
        <p:nvSpPr>
          <p:cNvPr id="3" name="Content Placeholder 2"/>
          <p:cNvSpPr>
            <a:spLocks noGrp="1"/>
          </p:cNvSpPr>
          <p:nvPr>
            <p:ph idx="1"/>
          </p:nvPr>
        </p:nvSpPr>
        <p:spPr/>
        <p:txBody>
          <a:bodyPr/>
          <a:lstStyle/>
          <a:p>
            <a:r>
              <a:rPr lang="en-US" b="1" dirty="0">
                <a:solidFill>
                  <a:srgbClr val="800000"/>
                </a:solidFill>
              </a:rPr>
              <a:t>To reduce bias, </a:t>
            </a:r>
            <a:r>
              <a:rPr lang="en-US" dirty="0">
                <a:solidFill>
                  <a:srgbClr val="000000"/>
                </a:solidFill>
              </a:rPr>
              <a:t>use random sampling.</a:t>
            </a:r>
          </a:p>
          <a:p>
            <a:r>
              <a:rPr lang="en-US" b="1" dirty="0">
                <a:solidFill>
                  <a:srgbClr val="800000"/>
                </a:solidFill>
              </a:rPr>
              <a:t>To reduce variability </a:t>
            </a:r>
            <a:r>
              <a:rPr lang="en-US" dirty="0">
                <a:solidFill>
                  <a:srgbClr val="000000"/>
                </a:solidFill>
              </a:rPr>
              <a:t>of a statistic from an SRS, use a larger </a:t>
            </a:r>
            <a:r>
              <a:rPr lang="en-US" dirty="0" smtClean="0">
                <a:solidFill>
                  <a:srgbClr val="000000"/>
                </a:solidFill>
              </a:rPr>
              <a:t>sample</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14</a:t>
            </a:fld>
            <a:endParaRPr lang="en-US"/>
          </a:p>
        </p:txBody>
      </p:sp>
    </p:spTree>
    <p:extLst>
      <p:ext uri="{BB962C8B-B14F-4D97-AF65-F5344CB8AC3E}">
        <p14:creationId xmlns:p14="http://schemas.microsoft.com/office/powerpoint/2010/main" val="2820557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Inference</a:t>
            </a:r>
            <a:endParaRPr lang="en-US" dirty="0"/>
          </a:p>
        </p:txBody>
      </p:sp>
      <p:sp>
        <p:nvSpPr>
          <p:cNvPr id="3" name="Content Placeholder 2"/>
          <p:cNvSpPr>
            <a:spLocks noGrp="1"/>
          </p:cNvSpPr>
          <p:nvPr>
            <p:ph idx="1"/>
          </p:nvPr>
        </p:nvSpPr>
        <p:spPr/>
        <p:txBody>
          <a:bodyPr>
            <a:normAutofit/>
          </a:bodyPr>
          <a:lstStyle/>
          <a:p>
            <a:r>
              <a:rPr lang="en-US" dirty="0" smtClean="0"/>
              <a:t>Sample has to be representative of the population</a:t>
            </a:r>
          </a:p>
          <a:p>
            <a:pPr lvl="1"/>
            <a:r>
              <a:rPr lang="en-US" sz="3200" dirty="0" smtClean="0"/>
              <a:t>Randomize</a:t>
            </a:r>
          </a:p>
          <a:p>
            <a:r>
              <a:rPr lang="en-US" dirty="0" smtClean="0"/>
              <a:t>The experiment has to be performed in such a way that you can obtain the data that you are interested in.</a:t>
            </a:r>
          </a:p>
          <a:p>
            <a:r>
              <a:rPr lang="en-US" dirty="0" smtClean="0"/>
              <a:t>Perform the correct analysis.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15</a:t>
            </a:fld>
            <a:endParaRPr lang="en-US"/>
          </a:p>
        </p:txBody>
      </p:sp>
    </p:spTree>
    <p:extLst>
      <p:ext uri="{BB962C8B-B14F-4D97-AF65-F5344CB8AC3E}">
        <p14:creationId xmlns:p14="http://schemas.microsoft.com/office/powerpoint/2010/main" val="4201202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a:bodyPr>
          <a:lstStyle/>
          <a:p>
            <a:r>
              <a:rPr lang="en-US" dirty="0" smtClean="0"/>
              <a:t>Causality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dirty="0" smtClean="0"/>
              <a:t>Be able to determine if a variable is lurking or confounding.</a:t>
            </a:r>
          </a:p>
          <a:p>
            <a:r>
              <a:rPr lang="en-US" dirty="0" smtClean="0"/>
              <a:t>Be able to explain an association in terms of</a:t>
            </a:r>
          </a:p>
          <a:p>
            <a:pPr lvl="1"/>
            <a:r>
              <a:rPr lang="en-US" sz="3200" dirty="0" smtClean="0"/>
              <a:t>Causation</a:t>
            </a:r>
          </a:p>
          <a:p>
            <a:pPr lvl="1"/>
            <a:r>
              <a:rPr lang="en-US" sz="3200" dirty="0" smtClean="0"/>
              <a:t>Common response</a:t>
            </a:r>
          </a:p>
          <a:p>
            <a:pPr lvl="1"/>
            <a:r>
              <a:rPr lang="en-US" sz="3200" dirty="0" smtClean="0"/>
              <a:t>Confounding variables</a:t>
            </a:r>
          </a:p>
          <a:p>
            <a:r>
              <a:rPr lang="en-US" dirty="0" smtClean="0"/>
              <a:t>Apply the criteria for establishing causation</a:t>
            </a:r>
            <a:r>
              <a:rPr lang="en-US" dirty="0"/>
              <a:t>. </a:t>
            </a:r>
          </a:p>
          <a:p>
            <a:r>
              <a:rPr lang="en-US" dirty="0" smtClean="0"/>
              <a:t>Association and causation are NOT the same thing.</a:t>
            </a:r>
          </a:p>
          <a:p>
            <a:r>
              <a:rPr lang="en-US" dirty="0" smtClean="0"/>
              <a:t>Interpret </a:t>
            </a:r>
            <a:r>
              <a:rPr lang="en-US" dirty="0"/>
              <a:t>examples in terms of Simpson’s paradox</a:t>
            </a:r>
            <a:r>
              <a:rPr lang="en-US" dirty="0" smtClean="0"/>
              <a:t>.</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16</a:t>
            </a:fld>
            <a:endParaRPr lang="en-US"/>
          </a:p>
        </p:txBody>
      </p:sp>
    </p:spTree>
    <p:extLst>
      <p:ext uri="{BB962C8B-B14F-4D97-AF65-F5344CB8AC3E}">
        <p14:creationId xmlns:p14="http://schemas.microsoft.com/office/powerpoint/2010/main" val="2305486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Causality</a:t>
            </a:r>
            <a:endParaRPr lang="en-US" dirty="0"/>
          </a:p>
        </p:txBody>
      </p:sp>
      <p:sp>
        <p:nvSpPr>
          <p:cNvPr id="3" name="Content Placeholder 2"/>
          <p:cNvSpPr>
            <a:spLocks noGrp="1"/>
          </p:cNvSpPr>
          <p:nvPr>
            <p:ph idx="1"/>
          </p:nvPr>
        </p:nvSpPr>
        <p:spPr/>
        <p:txBody>
          <a:bodyPr/>
          <a:lstStyle/>
          <a:p>
            <a:r>
              <a:rPr lang="en-US" altLang="en-US" dirty="0">
                <a:solidFill>
                  <a:srgbClr val="000000"/>
                </a:solidFill>
              </a:rPr>
              <a:t>A </a:t>
            </a:r>
            <a:r>
              <a:rPr lang="en-US" altLang="en-US" b="1" dirty="0">
                <a:solidFill>
                  <a:srgbClr val="800000"/>
                </a:solidFill>
              </a:rPr>
              <a:t>lurking variable </a:t>
            </a:r>
            <a:r>
              <a:rPr lang="en-US" altLang="en-US" dirty="0">
                <a:solidFill>
                  <a:srgbClr val="000000"/>
                </a:solidFill>
              </a:rPr>
              <a:t>is a variable that is not among the explanatory or response variables in a study but that may influence </a:t>
            </a:r>
            <a:r>
              <a:rPr lang="en-US" altLang="en-US" dirty="0" smtClean="0">
                <a:solidFill>
                  <a:srgbClr val="000000"/>
                </a:solidFill>
              </a:rPr>
              <a:t>the variables in the study.</a:t>
            </a:r>
            <a:endParaRPr lang="en-US" altLang="en-US" dirty="0">
              <a:solidFill>
                <a:srgbClr val="000000"/>
              </a:solidFill>
            </a:endParaRPr>
          </a:p>
          <a:p>
            <a:r>
              <a:rPr lang="en-US" altLang="en-US" b="1" dirty="0" smtClean="0">
                <a:solidFill>
                  <a:srgbClr val="800000"/>
                </a:solidFill>
              </a:rPr>
              <a:t>Confounding</a:t>
            </a:r>
            <a:r>
              <a:rPr lang="en-US" altLang="en-US" b="1" dirty="0" smtClean="0">
                <a:solidFill>
                  <a:srgbClr val="000000"/>
                </a:solidFill>
              </a:rPr>
              <a:t> </a:t>
            </a:r>
            <a:r>
              <a:rPr lang="en-US" altLang="en-US" dirty="0">
                <a:solidFill>
                  <a:srgbClr val="000000"/>
                </a:solidFill>
              </a:rPr>
              <a:t>occurs when two variables are associated in such a way that their effects on a response variable cannot be distinguished from each other.</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17</a:t>
            </a:fld>
            <a:endParaRPr lang="en-US"/>
          </a:p>
        </p:txBody>
      </p:sp>
    </p:spTree>
    <p:extLst>
      <p:ext uri="{BB962C8B-B14F-4D97-AF65-F5344CB8AC3E}">
        <p14:creationId xmlns:p14="http://schemas.microsoft.com/office/powerpoint/2010/main" val="278489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Causation</a:t>
            </a: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75000"/>
                  </a:schemeClr>
                </a:solidFill>
              </a:rPr>
              <a:t>Association </a:t>
            </a:r>
            <a:r>
              <a:rPr lang="en-US" b="1" dirty="0">
                <a:solidFill>
                  <a:schemeClr val="accent4">
                    <a:lumMod val="75000"/>
                  </a:schemeClr>
                </a:solidFill>
              </a:rPr>
              <a:t>does not mean causation!</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18</a:t>
            </a:fld>
            <a:endParaRPr lang="en-US"/>
          </a:p>
        </p:txBody>
      </p:sp>
      <p:pic>
        <p:nvPicPr>
          <p:cNvPr id="5" name="Picture 4" descr="054"/>
          <p:cNvPicPr>
            <a:picLocks noChangeAspect="1" noChangeArrowheads="1"/>
          </p:cNvPicPr>
          <p:nvPr/>
        </p:nvPicPr>
        <p:blipFill>
          <a:blip r:embed="rId2">
            <a:extLst>
              <a:ext uri="{28A0092B-C50C-407E-A947-70E740481C1C}">
                <a14:useLocalDpi xmlns:a14="http://schemas.microsoft.com/office/drawing/2010/main" val="0"/>
              </a:ext>
            </a:extLst>
          </a:blip>
          <a:srcRect b="8508"/>
          <a:stretch>
            <a:fillRect/>
          </a:stretch>
        </p:blipFill>
        <p:spPr bwMode="auto">
          <a:xfrm>
            <a:off x="353218" y="2590800"/>
            <a:ext cx="8437563" cy="297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82830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Provide All the Critical Information</a:t>
            </a:r>
            <a:endParaRPr lang="en-US" dirty="0"/>
          </a:p>
        </p:txBody>
      </p:sp>
      <p:sp>
        <p:nvSpPr>
          <p:cNvPr id="3" name="Content Placeholder 2"/>
          <p:cNvSpPr>
            <a:spLocks noGrp="1"/>
          </p:cNvSpPr>
          <p:nvPr>
            <p:ph idx="1"/>
          </p:nvPr>
        </p:nvSpPr>
        <p:spPr>
          <a:xfrm>
            <a:off x="0" y="1143000"/>
            <a:ext cx="9144000" cy="5715000"/>
          </a:xfrm>
        </p:spPr>
        <p:txBody>
          <a:bodyPr>
            <a:normAutofit fontScale="85000" lnSpcReduction="10000"/>
          </a:bodyPr>
          <a:lstStyle/>
          <a:p>
            <a:pPr>
              <a:buNone/>
            </a:pPr>
            <a:r>
              <a:rPr lang="en-US" dirty="0" smtClean="0"/>
              <a:t>Papers reporting scientific research are supposed to be short, with no extra baggage. Brevity, however, can allow researchers to avoid complete honesty about their data. Did they choose their subjects in a biased way? Did they report data on only some of their subjects? Did they try several statistical analyses and report only the ones that looked best? The statistician John </a:t>
            </a:r>
            <a:r>
              <a:rPr lang="en-US" dirty="0" err="1" smtClean="0"/>
              <a:t>Bailar</a:t>
            </a:r>
            <a:r>
              <a:rPr lang="en-US" dirty="0" smtClean="0"/>
              <a:t> screened more than 4000 medical papers in more than a decade as consultant to the </a:t>
            </a:r>
            <a:r>
              <a:rPr lang="en-US" i="1" dirty="0" smtClean="0"/>
              <a:t>New England Journal of Medicine.</a:t>
            </a:r>
            <a:r>
              <a:rPr lang="en-US" dirty="0" smtClean="0"/>
              <a:t> He says, “When it came to the statistical review, it was often clear that critical information was lacking, and the gaps nearly always had the practical effect of making the authors’ conclusions look stronger than they should have.” The situation is no doubt worse in fields that screen published work less carefully.</a:t>
            </a:r>
          </a:p>
        </p:txBody>
      </p:sp>
      <p:sp>
        <p:nvSpPr>
          <p:cNvPr id="5" name="Slide Number Placeholder 4"/>
          <p:cNvSpPr>
            <a:spLocks noGrp="1"/>
          </p:cNvSpPr>
          <p:nvPr>
            <p:ph type="sldNum" sz="quarter" idx="12"/>
          </p:nvPr>
        </p:nvSpPr>
        <p:spPr/>
        <p:txBody>
          <a:bodyPr/>
          <a:lstStyle/>
          <a:p>
            <a:fld id="{D85D01E0-4520-4710-81AB-3D8832D73914}" type="slidenum">
              <a:rPr lang="en-US" smtClean="0"/>
              <a:pPr/>
              <a:t>19</a:t>
            </a:fld>
            <a:endParaRPr lang="en-US"/>
          </a:p>
        </p:txBody>
      </p:sp>
    </p:spTree>
    <p:extLst>
      <p:ext uri="{BB962C8B-B14F-4D97-AF65-F5344CB8AC3E}">
        <p14:creationId xmlns:p14="http://schemas.microsoft.com/office/powerpoint/2010/main" val="2621317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a:bodyPr>
          <a:lstStyle/>
          <a:p>
            <a:r>
              <a:rPr lang="en-US" dirty="0" smtClean="0"/>
              <a:t>Sources of Data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sz="3000" dirty="0" smtClean="0"/>
              <a:t>Identify anecdotal data in a specific situation and explain why we should not use this type of data.</a:t>
            </a:r>
          </a:p>
          <a:p>
            <a:r>
              <a:rPr lang="en-US" sz="3000" dirty="0" smtClean="0"/>
              <a:t>Define what is meant by available data.</a:t>
            </a:r>
          </a:p>
          <a:p>
            <a:r>
              <a:rPr lang="en-US" sz="3000" dirty="0" smtClean="0"/>
              <a:t>Distinguish between experiments and observational studies.</a:t>
            </a:r>
          </a:p>
        </p:txBody>
      </p:sp>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1827491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Anecdotal Data and Available Data</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altLang="en-US" b="1" dirty="0">
                <a:solidFill>
                  <a:srgbClr val="800000"/>
                </a:solidFill>
                <a:ea typeface="ＭＳ Ｐゴシック" panose="020B0600070205080204" pitchFamily="34" charset="-128"/>
              </a:rPr>
              <a:t>Anecdotal data </a:t>
            </a:r>
            <a:r>
              <a:rPr lang="en-US" altLang="en-US" dirty="0">
                <a:ea typeface="ＭＳ Ｐゴシック" panose="020B0600070205080204" pitchFamily="34" charset="-128"/>
              </a:rPr>
              <a:t>represent individual cases that often come to our attention because they are striking in some way</a:t>
            </a:r>
            <a:r>
              <a:rPr lang="en-US" altLang="en-US" dirty="0" smtClean="0">
                <a:ea typeface="ＭＳ Ｐゴシック" panose="020B0600070205080204" pitchFamily="34" charset="-128"/>
              </a:rPr>
              <a:t>.</a:t>
            </a:r>
          </a:p>
          <a:p>
            <a:pPr marL="0" indent="0">
              <a:buNone/>
            </a:pPr>
            <a:endParaRPr lang="en-US" dirty="0">
              <a:ea typeface="ＭＳ Ｐゴシック" panose="020B0600070205080204" pitchFamily="34" charset="-128"/>
            </a:endParaRPr>
          </a:p>
          <a:p>
            <a:pPr marL="0" indent="0">
              <a:buNone/>
            </a:pPr>
            <a:r>
              <a:rPr lang="en-US" altLang="en-US" b="1" dirty="0">
                <a:solidFill>
                  <a:srgbClr val="800000"/>
                </a:solidFill>
                <a:ea typeface="ＭＳ Ｐゴシック" pitchFamily="-65" charset="-128"/>
              </a:rPr>
              <a:t>Available data </a:t>
            </a:r>
            <a:r>
              <a:rPr lang="en-US" altLang="en-US" dirty="0">
                <a:ea typeface="ＭＳ Ｐゴシック" pitchFamily="-65" charset="-128"/>
              </a:rPr>
              <a:t>are data that were produced in the past for some other purpose but that may help answer a present question inexpensively. The library and the Internet are sources of available data</a:t>
            </a:r>
            <a:r>
              <a:rPr lang="en-US" altLang="en-US" dirty="0" smtClean="0">
                <a:ea typeface="ＭＳ Ｐゴシック" pitchFamily="-65" charset="-128"/>
              </a:rPr>
              <a:t>.</a:t>
            </a: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2047547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7013"/>
            <a:ext cx="8686800" cy="1143000"/>
          </a:xfrm>
        </p:spPr>
        <p:txBody>
          <a:bodyPr>
            <a:normAutofit fontScale="90000"/>
          </a:bodyPr>
          <a:lstStyle/>
          <a:p>
            <a:r>
              <a:rPr lang="en-US" dirty="0" smtClean="0"/>
              <a:t>Observational Studies and Experiments</a:t>
            </a:r>
            <a:endParaRPr lang="en-US" dirty="0"/>
          </a:p>
        </p:txBody>
      </p:sp>
      <p:sp>
        <p:nvSpPr>
          <p:cNvPr id="3" name="Content Placeholder 2"/>
          <p:cNvSpPr>
            <a:spLocks noGrp="1"/>
          </p:cNvSpPr>
          <p:nvPr>
            <p:ph idx="1"/>
          </p:nvPr>
        </p:nvSpPr>
        <p:spPr/>
        <p:txBody>
          <a:bodyPr/>
          <a:lstStyle/>
          <a:p>
            <a:r>
              <a:rPr lang="en-US" altLang="en-US" dirty="0"/>
              <a:t>In an </a:t>
            </a:r>
            <a:r>
              <a:rPr lang="en-US" altLang="en-US" dirty="0">
                <a:solidFill>
                  <a:srgbClr val="800000"/>
                </a:solidFill>
              </a:rPr>
              <a:t>experimental</a:t>
            </a:r>
            <a:r>
              <a:rPr lang="en-US" altLang="en-US" dirty="0"/>
              <a:t> study, we investigate the effects of certain conditions on individuals or objects in the sample.</a:t>
            </a:r>
          </a:p>
          <a:p>
            <a:r>
              <a:rPr lang="en-US" altLang="en-US" dirty="0" smtClean="0"/>
              <a:t>In </a:t>
            </a:r>
            <a:r>
              <a:rPr lang="en-US" altLang="en-US" dirty="0"/>
              <a:t>an </a:t>
            </a:r>
            <a:r>
              <a:rPr lang="en-US" altLang="en-US" dirty="0">
                <a:solidFill>
                  <a:srgbClr val="800000"/>
                </a:solidFill>
              </a:rPr>
              <a:t>observational study</a:t>
            </a:r>
            <a:r>
              <a:rPr lang="en-US" altLang="en-US" dirty="0"/>
              <a:t>, we observe the response for a specific variable for each individual or object</a:t>
            </a:r>
            <a:r>
              <a:rPr lang="en-US" altLang="en-US" dirty="0" smtClean="0"/>
              <a:t>.</a:t>
            </a:r>
            <a:endParaRPr lang="en-US" alt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spTree>
    <p:extLst>
      <p:ext uri="{BB962C8B-B14F-4D97-AF65-F5344CB8AC3E}">
        <p14:creationId xmlns:p14="http://schemas.microsoft.com/office/powerpoint/2010/main" val="3683744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fontScale="90000"/>
          </a:bodyPr>
          <a:lstStyle/>
          <a:p>
            <a:r>
              <a:rPr lang="en-US" dirty="0" smtClean="0"/>
              <a:t>Designing Experiments and Observational Studies - Goals</a:t>
            </a:r>
            <a:endParaRPr lang="en-US" dirty="0"/>
          </a:p>
        </p:txBody>
      </p:sp>
      <p:sp>
        <p:nvSpPr>
          <p:cNvPr id="3" name="Content Placeholder 2"/>
          <p:cNvSpPr>
            <a:spLocks noGrp="1"/>
          </p:cNvSpPr>
          <p:nvPr>
            <p:ph idx="1"/>
          </p:nvPr>
        </p:nvSpPr>
        <p:spPr>
          <a:xfrm>
            <a:off x="0" y="1160929"/>
            <a:ext cx="9144000" cy="5697071"/>
          </a:xfrm>
        </p:spPr>
        <p:txBody>
          <a:bodyPr>
            <a:normAutofit lnSpcReduction="10000"/>
          </a:bodyPr>
          <a:lstStyle/>
          <a:p>
            <a:r>
              <a:rPr lang="en-US" dirty="0" smtClean="0"/>
              <a:t>In experiments, identify the units or subjects, treatments or factors and outcomes.</a:t>
            </a:r>
          </a:p>
          <a:p>
            <a:r>
              <a:rPr lang="en-US" dirty="0" smtClean="0"/>
              <a:t>Identify a comparative experiment and explain why they are used.</a:t>
            </a:r>
          </a:p>
          <a:p>
            <a:r>
              <a:rPr lang="en-US" dirty="0" smtClean="0"/>
              <a:t>Be able to apply the basic principles of experimental design: compare, randomize and repeat.</a:t>
            </a:r>
          </a:p>
          <a:p>
            <a:r>
              <a:rPr lang="en-US" dirty="0" smtClean="0"/>
              <a:t>Be able to identify common problems in design:</a:t>
            </a:r>
          </a:p>
          <a:p>
            <a:pPr lvl="1"/>
            <a:r>
              <a:rPr lang="en-US" sz="3200" dirty="0" smtClean="0"/>
              <a:t>Bias</a:t>
            </a:r>
          </a:p>
          <a:p>
            <a:pPr lvl="1"/>
            <a:r>
              <a:rPr lang="en-US" sz="3200" dirty="0" smtClean="0"/>
              <a:t>Over generalization</a:t>
            </a:r>
          </a:p>
          <a:p>
            <a:r>
              <a:rPr lang="en-US" dirty="0" smtClean="0"/>
              <a:t>Be able to identify matched pairs design and block design and explain why they are used.</a:t>
            </a:r>
          </a:p>
          <a:p>
            <a:endParaRPr lang="en-US" sz="3000" dirty="0" smtClean="0"/>
          </a:p>
        </p:txBody>
      </p:sp>
      <p:sp>
        <p:nvSpPr>
          <p:cNvPr id="4" name="Slide Number Placeholder 3"/>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1789496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used in experiments</a:t>
            </a:r>
            <a:endParaRPr lang="en-US" dirty="0"/>
          </a:p>
        </p:txBody>
      </p:sp>
      <p:sp>
        <p:nvSpPr>
          <p:cNvPr id="3" name="Content Placeholder 2"/>
          <p:cNvSpPr>
            <a:spLocks noGrp="1"/>
          </p:cNvSpPr>
          <p:nvPr>
            <p:ph idx="1"/>
          </p:nvPr>
        </p:nvSpPr>
        <p:spPr/>
        <p:txBody>
          <a:bodyPr/>
          <a:lstStyle/>
          <a:p>
            <a:r>
              <a:rPr lang="en-US" dirty="0" smtClean="0"/>
              <a:t>Experimental units</a:t>
            </a:r>
          </a:p>
          <a:p>
            <a:r>
              <a:rPr lang="en-US" dirty="0" smtClean="0"/>
              <a:t>Treatment or factor</a:t>
            </a:r>
          </a:p>
          <a:p>
            <a:pPr lvl="1"/>
            <a:r>
              <a:rPr lang="en-US" sz="3200" dirty="0" smtClean="0"/>
              <a:t>Level</a:t>
            </a:r>
            <a:endParaRPr lang="en-US" sz="3200" dirty="0"/>
          </a:p>
          <a:p>
            <a:r>
              <a:rPr lang="en-US" dirty="0" smtClean="0"/>
              <a:t>Outcome</a:t>
            </a:r>
            <a:endParaRPr lang="en-US" dirty="0"/>
          </a:p>
          <a:p>
            <a:r>
              <a:rPr lang="en-US" dirty="0" smtClean="0"/>
              <a:t>Statistically significant </a:t>
            </a:r>
          </a:p>
          <a:p>
            <a:pPr lvl="1"/>
            <a:r>
              <a:rPr lang="en-US" sz="3200" dirty="0" smtClean="0"/>
              <a:t>An observed effect so large that it would rarely occur by chance.</a:t>
            </a:r>
          </a:p>
          <a:p>
            <a:pPr marL="0" indent="0">
              <a:buNone/>
            </a:pPr>
            <a:endParaRPr lang="en-US" dirty="0" smtClean="0"/>
          </a:p>
        </p:txBody>
      </p:sp>
      <p:sp>
        <p:nvSpPr>
          <p:cNvPr id="4" name="Slide Number Placeholder 3"/>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3147287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Experimental Design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Control: Compare two or more treatments.</a:t>
            </a:r>
          </a:p>
          <a:p>
            <a:pPr marL="514350" indent="-514350">
              <a:buFont typeface="+mj-lt"/>
              <a:buAutoNum type="arabicPeriod"/>
            </a:pPr>
            <a:r>
              <a:rPr lang="en-US" dirty="0" smtClean="0"/>
              <a:t>Randomize: use chance to assign experimental units to treatments.</a:t>
            </a:r>
          </a:p>
          <a:p>
            <a:pPr marL="514350" indent="-514350">
              <a:buFont typeface="+mj-lt"/>
              <a:buAutoNum type="arabicPeriod"/>
            </a:pPr>
            <a:r>
              <a:rPr lang="en-US" dirty="0" smtClean="0"/>
              <a:t>Replication: Use enough experimental units in each group to reduce chance variation in the results.</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974064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Comparative Experiments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grpSp>
        <p:nvGrpSpPr>
          <p:cNvPr id="11" name="Group 10"/>
          <p:cNvGrpSpPr/>
          <p:nvPr/>
        </p:nvGrpSpPr>
        <p:grpSpPr>
          <a:xfrm>
            <a:off x="685800" y="1679420"/>
            <a:ext cx="7824787" cy="660400"/>
            <a:chOff x="685800" y="1679420"/>
            <a:chExt cx="7824787" cy="660400"/>
          </a:xfrm>
        </p:grpSpPr>
        <p:sp>
          <p:nvSpPr>
            <p:cNvPr id="5" name="Rectangle 4"/>
            <p:cNvSpPr>
              <a:spLocks noChangeArrowheads="1"/>
            </p:cNvSpPr>
            <p:nvPr/>
          </p:nvSpPr>
          <p:spPr bwMode="auto">
            <a:xfrm>
              <a:off x="685800" y="1679420"/>
              <a:ext cx="2071687" cy="660400"/>
            </a:xfrm>
            <a:prstGeom prst="rect">
              <a:avLst/>
            </a:prstGeom>
            <a:solidFill>
              <a:srgbClr val="8590B1"/>
            </a:solidFill>
            <a:ln w="10000">
              <a:solidFill>
                <a:schemeClr val="accent1"/>
              </a:solidFill>
              <a:miter lim="800000"/>
              <a:headEnd/>
              <a:tailEnd/>
            </a:ln>
            <a:effectLst>
              <a:outerShdw blurRad="40005" dist="38100" dir="5400000" algn="tl" rotWithShape="0">
                <a:prstClr val="black">
                  <a:alpha val="40000"/>
                </a:prstClr>
              </a:outerShdw>
              <a:softEdge rad="12700"/>
            </a:effectLst>
            <a:scene3d>
              <a:camera prst="orthographicFront"/>
              <a:lightRig rig="threePt" dir="t"/>
            </a:scene3d>
            <a:sp3d>
              <a:bevelT w="63500" h="25400"/>
            </a:sp3d>
          </p:spPr>
          <p:txBody>
            <a:bodyPr anchor="ctr"/>
            <a:lstStyle/>
            <a:p>
              <a:pPr algn="ctr" eaLnBrk="1" hangingPunct="1">
                <a:defRPr/>
              </a:pPr>
              <a:r>
                <a:rPr lang="en-US" sz="2200" b="1" dirty="0">
                  <a:solidFill>
                    <a:srgbClr val="000000"/>
                  </a:solidFill>
                  <a:latin typeface="+mn-lt"/>
                  <a:ea typeface="+mn-ea"/>
                </a:rPr>
                <a:t>Experimental units</a:t>
              </a:r>
            </a:p>
          </p:txBody>
        </p:sp>
        <p:sp>
          <p:nvSpPr>
            <p:cNvPr id="6" name="Striped Right Arrow 41"/>
            <p:cNvSpPr>
              <a:spLocks/>
            </p:cNvSpPr>
            <p:nvPr/>
          </p:nvSpPr>
          <p:spPr bwMode="auto">
            <a:xfrm>
              <a:off x="2820987" y="1781020"/>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7" name="Striped Right Arrow 42"/>
            <p:cNvSpPr>
              <a:spLocks/>
            </p:cNvSpPr>
            <p:nvPr/>
          </p:nvSpPr>
          <p:spPr bwMode="auto">
            <a:xfrm>
              <a:off x="5576887" y="1781020"/>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8" name="Rectangle 7"/>
            <p:cNvSpPr/>
            <p:nvPr/>
          </p:nvSpPr>
          <p:spPr>
            <a:xfrm>
              <a:off x="4027487" y="1679420"/>
              <a:ext cx="1435100" cy="660400"/>
            </a:xfrm>
            <a:prstGeom prst="rect">
              <a:avLst/>
            </a:prstGeom>
            <a:solidFill>
              <a:srgbClr val="CC9B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sz="2200" b="1" dirty="0">
                  <a:solidFill>
                    <a:srgbClr val="000000"/>
                  </a:solidFill>
                </a:rPr>
                <a:t>Treatment</a:t>
              </a:r>
            </a:p>
          </p:txBody>
        </p:sp>
        <p:sp>
          <p:nvSpPr>
            <p:cNvPr id="9" name="Rectangle 8"/>
            <p:cNvSpPr/>
            <p:nvPr/>
          </p:nvSpPr>
          <p:spPr>
            <a:xfrm>
              <a:off x="6880225" y="1679420"/>
              <a:ext cx="1630362" cy="660400"/>
            </a:xfrm>
            <a:prstGeom prst="rect">
              <a:avLst/>
            </a:prstGeom>
            <a:solidFill>
              <a:srgbClr val="C96009"/>
            </a:solidFill>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r>
                <a:rPr lang="en-US" sz="2200" b="1" dirty="0">
                  <a:solidFill>
                    <a:srgbClr val="000000"/>
                  </a:solidFill>
                </a:rPr>
                <a:t>Measure response</a:t>
              </a:r>
            </a:p>
          </p:txBody>
        </p:sp>
      </p:grpSp>
      <p:sp>
        <p:nvSpPr>
          <p:cNvPr id="12" name="Rectangle 11"/>
          <p:cNvSpPr>
            <a:spLocks noChangeArrowheads="1"/>
          </p:cNvSpPr>
          <p:nvPr/>
        </p:nvSpPr>
        <p:spPr bwMode="auto">
          <a:xfrm>
            <a:off x="152401" y="3902791"/>
            <a:ext cx="1447799" cy="593009"/>
          </a:xfrm>
          <a:prstGeom prst="rect">
            <a:avLst/>
          </a:prstGeom>
          <a:solidFill>
            <a:srgbClr val="8590B1"/>
          </a:solidFill>
          <a:ln w="10000">
            <a:solidFill>
              <a:schemeClr val="accent1"/>
            </a:solidFill>
            <a:miter lim="800000"/>
            <a:headEnd/>
            <a:tailEnd/>
          </a:ln>
          <a:effectLst>
            <a:outerShdw blurRad="38100" dist="30000" dir="5400000" rotWithShape="0">
              <a:srgbClr val="808080">
                <a:alpha val="45000"/>
              </a:srgbClr>
            </a:outerShdw>
          </a:effectLst>
          <a:scene3d>
            <a:camera prst="orthographicFront"/>
            <a:lightRig rig="threePt" dir="t"/>
          </a:scene3d>
          <a:sp3d>
            <a:bevelT w="63500" h="25400"/>
          </a:sp3d>
        </p:spPr>
        <p:txBody>
          <a:bodyPr anchor="ctr"/>
          <a:lstStyle/>
          <a:p>
            <a:pPr algn="ctr" eaLnBrk="1" hangingPunct="1">
              <a:defRPr/>
            </a:pPr>
            <a:r>
              <a:rPr lang="en-US" b="1" dirty="0">
                <a:solidFill>
                  <a:srgbClr val="000000"/>
                </a:solidFill>
                <a:latin typeface="+mn-lt"/>
                <a:ea typeface="+mn-ea"/>
              </a:rPr>
              <a:t>Experimental units</a:t>
            </a:r>
          </a:p>
        </p:txBody>
      </p:sp>
      <p:sp>
        <p:nvSpPr>
          <p:cNvPr id="13" name="Striped Right Arrow 41"/>
          <p:cNvSpPr>
            <a:spLocks/>
          </p:cNvSpPr>
          <p:nvPr/>
        </p:nvSpPr>
        <p:spPr bwMode="auto">
          <a:xfrm rot="-1800000">
            <a:off x="1634759" y="3487798"/>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14" name="Striped Right Arrow 42"/>
          <p:cNvSpPr>
            <a:spLocks/>
          </p:cNvSpPr>
          <p:nvPr/>
        </p:nvSpPr>
        <p:spPr bwMode="auto">
          <a:xfrm>
            <a:off x="4140946" y="3242608"/>
            <a:ext cx="967915" cy="390963"/>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15" name="Rectangle 14"/>
          <p:cNvSpPr/>
          <p:nvPr/>
        </p:nvSpPr>
        <p:spPr>
          <a:xfrm>
            <a:off x="2834433" y="3162196"/>
            <a:ext cx="1215271" cy="580860"/>
          </a:xfrm>
          <a:prstGeom prst="rect">
            <a:avLst/>
          </a:prstGeom>
          <a:solidFill>
            <a:srgbClr val="CC9B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b="1" dirty="0" smtClean="0">
                <a:solidFill>
                  <a:srgbClr val="000000"/>
                </a:solidFill>
              </a:rPr>
              <a:t>Control</a:t>
            </a:r>
            <a:endParaRPr lang="en-US" b="1" dirty="0">
              <a:solidFill>
                <a:srgbClr val="000000"/>
              </a:solidFill>
            </a:endParaRPr>
          </a:p>
        </p:txBody>
      </p:sp>
      <p:sp>
        <p:nvSpPr>
          <p:cNvPr id="16" name="Rectangle 15"/>
          <p:cNvSpPr/>
          <p:nvPr/>
        </p:nvSpPr>
        <p:spPr>
          <a:xfrm>
            <a:off x="5207746" y="3141008"/>
            <a:ext cx="1380623" cy="580860"/>
          </a:xfrm>
          <a:prstGeom prst="rect">
            <a:avLst/>
          </a:prstGeom>
          <a:solidFill>
            <a:srgbClr val="C96009"/>
          </a:solidFill>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r>
              <a:rPr lang="en-US" b="1" dirty="0">
                <a:solidFill>
                  <a:srgbClr val="000000"/>
                </a:solidFill>
              </a:rPr>
              <a:t>Measure response</a:t>
            </a:r>
          </a:p>
        </p:txBody>
      </p:sp>
      <p:sp>
        <p:nvSpPr>
          <p:cNvPr id="17" name="Striped Right Arrow 41"/>
          <p:cNvSpPr>
            <a:spLocks/>
          </p:cNvSpPr>
          <p:nvPr/>
        </p:nvSpPr>
        <p:spPr bwMode="auto">
          <a:xfrm rot="1800000">
            <a:off x="1675223" y="4406250"/>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18" name="Rectangle 17"/>
          <p:cNvSpPr/>
          <p:nvPr/>
        </p:nvSpPr>
        <p:spPr>
          <a:xfrm>
            <a:off x="2834433" y="4550938"/>
            <a:ext cx="1215271" cy="580860"/>
          </a:xfrm>
          <a:prstGeom prst="rect">
            <a:avLst/>
          </a:prstGeom>
          <a:solidFill>
            <a:srgbClr val="CC9B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b="1" dirty="0" smtClean="0">
                <a:solidFill>
                  <a:srgbClr val="000000"/>
                </a:solidFill>
              </a:rPr>
              <a:t>Treatment</a:t>
            </a:r>
            <a:endParaRPr lang="en-US" b="1" dirty="0">
              <a:solidFill>
                <a:srgbClr val="000000"/>
              </a:solidFill>
            </a:endParaRPr>
          </a:p>
        </p:txBody>
      </p:sp>
      <p:sp>
        <p:nvSpPr>
          <p:cNvPr id="19" name="Striped Right Arrow 42"/>
          <p:cNvSpPr>
            <a:spLocks/>
          </p:cNvSpPr>
          <p:nvPr/>
        </p:nvSpPr>
        <p:spPr bwMode="auto">
          <a:xfrm>
            <a:off x="4140946" y="4690130"/>
            <a:ext cx="967915" cy="390963"/>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20" name="Rectangle 19"/>
          <p:cNvSpPr/>
          <p:nvPr/>
        </p:nvSpPr>
        <p:spPr>
          <a:xfrm>
            <a:off x="5243473" y="4550938"/>
            <a:ext cx="1380623" cy="580860"/>
          </a:xfrm>
          <a:prstGeom prst="rect">
            <a:avLst/>
          </a:prstGeom>
          <a:solidFill>
            <a:srgbClr val="C96009"/>
          </a:solidFill>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r>
              <a:rPr lang="en-US" b="1" dirty="0">
                <a:solidFill>
                  <a:srgbClr val="000000"/>
                </a:solidFill>
              </a:rPr>
              <a:t>Measure response</a:t>
            </a:r>
          </a:p>
        </p:txBody>
      </p:sp>
      <p:sp>
        <p:nvSpPr>
          <p:cNvPr id="21" name="Striped Right Arrow 41"/>
          <p:cNvSpPr>
            <a:spLocks/>
          </p:cNvSpPr>
          <p:nvPr/>
        </p:nvSpPr>
        <p:spPr bwMode="auto">
          <a:xfrm rot="-1800000">
            <a:off x="6696048" y="4311979"/>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22" name="Striped Right Arrow 41"/>
          <p:cNvSpPr>
            <a:spLocks/>
          </p:cNvSpPr>
          <p:nvPr/>
        </p:nvSpPr>
        <p:spPr bwMode="auto">
          <a:xfrm rot="1800000">
            <a:off x="6663392" y="3380175"/>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23" name="Rectangle 22"/>
          <p:cNvSpPr>
            <a:spLocks noChangeArrowheads="1"/>
          </p:cNvSpPr>
          <p:nvPr/>
        </p:nvSpPr>
        <p:spPr bwMode="auto">
          <a:xfrm>
            <a:off x="7840951" y="3654910"/>
            <a:ext cx="1226849" cy="840890"/>
          </a:xfrm>
          <a:prstGeom prst="rect">
            <a:avLst/>
          </a:prstGeom>
          <a:solidFill>
            <a:srgbClr val="9E5ECE"/>
          </a:solidFill>
          <a:ln w="10000">
            <a:noFill/>
            <a:miter lim="800000"/>
            <a:headEnd/>
            <a:tailEnd/>
          </a:ln>
          <a:effectLst>
            <a:outerShdw blurRad="38100" dist="30000" dir="5400000" rotWithShape="0">
              <a:srgbClr val="808080">
                <a:alpha val="45000"/>
              </a:srgbClr>
            </a:outerShdw>
          </a:effectLst>
          <a:scene3d>
            <a:camera prst="orthographicFront"/>
            <a:lightRig rig="threePt" dir="t"/>
          </a:scene3d>
          <a:sp3d>
            <a:bevelT w="63500"/>
          </a:sp3d>
        </p:spPr>
        <p:txBody>
          <a:bodyPr anchor="ctr"/>
          <a:lstStyle/>
          <a:p>
            <a:pPr algn="ctr" eaLnBrk="1" hangingPunct="1">
              <a:defRPr/>
            </a:pPr>
            <a:r>
              <a:rPr lang="en-US" b="1" dirty="0" smtClean="0">
                <a:solidFill>
                  <a:srgbClr val="000000"/>
                </a:solidFill>
                <a:latin typeface="+mn-lt"/>
                <a:ea typeface="+mn-ea"/>
              </a:rPr>
              <a:t>Compare results</a:t>
            </a:r>
            <a:endParaRPr lang="en-US" b="1" dirty="0">
              <a:solidFill>
                <a:srgbClr val="000000"/>
              </a:solidFill>
              <a:latin typeface="+mn-lt"/>
              <a:ea typeface="+mn-ea"/>
            </a:endParaRPr>
          </a:p>
        </p:txBody>
      </p:sp>
    </p:spTree>
    <p:extLst>
      <p:ext uri="{BB962C8B-B14F-4D97-AF65-F5344CB8AC3E}">
        <p14:creationId xmlns:p14="http://schemas.microsoft.com/office/powerpoint/2010/main" val="4052525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Randomized Experiments</a:t>
            </a:r>
            <a:endParaRPr lang="en-US" dirty="0"/>
          </a:p>
        </p:txBody>
      </p:sp>
      <p:sp>
        <p:nvSpPr>
          <p:cNvPr id="3" name="Content Placeholder 2"/>
          <p:cNvSpPr>
            <a:spLocks noGrp="1"/>
          </p:cNvSpPr>
          <p:nvPr>
            <p:ph idx="1"/>
          </p:nvPr>
        </p:nvSpPr>
        <p:spPr/>
        <p:txBody>
          <a:bodyPr/>
          <a:lstStyle/>
          <a:p>
            <a:r>
              <a:rPr lang="en-US" altLang="en-US" dirty="0">
                <a:solidFill>
                  <a:srgbClr val="000000"/>
                </a:solidFill>
              </a:rPr>
              <a:t>In a </a:t>
            </a:r>
            <a:r>
              <a:rPr lang="en-US" altLang="en-US" b="1" dirty="0">
                <a:solidFill>
                  <a:srgbClr val="800000"/>
                </a:solidFill>
              </a:rPr>
              <a:t>completely randomized design</a:t>
            </a:r>
            <a:r>
              <a:rPr lang="en-US" altLang="en-US" b="1" dirty="0">
                <a:solidFill>
                  <a:srgbClr val="990000"/>
                </a:solidFill>
              </a:rPr>
              <a:t>,</a:t>
            </a:r>
            <a:r>
              <a:rPr lang="en-US" altLang="en-US" dirty="0">
                <a:solidFill>
                  <a:srgbClr val="000000"/>
                </a:solidFill>
              </a:rPr>
              <a:t> the treatments are assigned to all the experimental units completely by chance.</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9</a:t>
            </a:fld>
            <a:endParaRPr lang="en-US"/>
          </a:p>
        </p:txBody>
      </p:sp>
      <p:sp>
        <p:nvSpPr>
          <p:cNvPr id="5" name="Rounded Rectangle 4"/>
          <p:cNvSpPr>
            <a:spLocks noChangeArrowheads="1"/>
          </p:cNvSpPr>
          <p:nvPr/>
        </p:nvSpPr>
        <p:spPr bwMode="auto">
          <a:xfrm>
            <a:off x="241300" y="4400550"/>
            <a:ext cx="1409700" cy="927100"/>
          </a:xfrm>
          <a:prstGeom prst="roundRect">
            <a:avLst>
              <a:gd name="adj" fmla="val 16667"/>
            </a:avLst>
          </a:prstGeom>
          <a:solidFill>
            <a:srgbClr val="8590B1"/>
          </a:solidFill>
          <a:ln w="10000">
            <a:solidFill>
              <a:schemeClr val="accent1"/>
            </a:solidFill>
            <a:round/>
            <a:headEnd/>
            <a:tailEnd/>
          </a:ln>
          <a:effectLst>
            <a:outerShdw blurRad="38100" dist="30000" dir="5400000" rotWithShape="0">
              <a:srgbClr val="808080">
                <a:alpha val="45000"/>
              </a:srgbClr>
            </a:outerShdw>
          </a:effectLst>
        </p:spPr>
        <p:txBody>
          <a:bodyPr anchor="ctr"/>
          <a:lstStyle/>
          <a:p>
            <a:pPr algn="ctr" eaLnBrk="1" hangingPunct="1">
              <a:defRPr/>
            </a:pPr>
            <a:r>
              <a:rPr lang="en-US" sz="1400" b="1" dirty="0">
                <a:solidFill>
                  <a:srgbClr val="000000"/>
                </a:solidFill>
                <a:latin typeface="+mn-lt"/>
                <a:ea typeface="+mn-ea"/>
              </a:rPr>
              <a:t>Experimental units</a:t>
            </a:r>
          </a:p>
        </p:txBody>
      </p:sp>
      <p:grpSp>
        <p:nvGrpSpPr>
          <p:cNvPr id="6" name="Group 20"/>
          <p:cNvGrpSpPr>
            <a:grpSpLocks/>
          </p:cNvGrpSpPr>
          <p:nvPr/>
        </p:nvGrpSpPr>
        <p:grpSpPr bwMode="auto">
          <a:xfrm>
            <a:off x="1701800" y="4337050"/>
            <a:ext cx="2387600" cy="1009650"/>
            <a:chOff x="1701800" y="4337050"/>
            <a:chExt cx="2387600" cy="1009650"/>
          </a:xfrm>
        </p:grpSpPr>
        <p:sp>
          <p:nvSpPr>
            <p:cNvPr id="7" name="Explosion 1 6"/>
            <p:cNvSpPr>
              <a:spLocks noChangeArrowheads="1"/>
            </p:cNvSpPr>
            <p:nvPr/>
          </p:nvSpPr>
          <p:spPr bwMode="auto">
            <a:xfrm>
              <a:off x="2159000" y="4337050"/>
              <a:ext cx="1930400" cy="1009650"/>
            </a:xfrm>
            <a:prstGeom prst="irregularSeal1">
              <a:avLst/>
            </a:prstGeom>
            <a:solidFill>
              <a:srgbClr val="B88472"/>
            </a:solidFill>
            <a:ln w="10000">
              <a:solidFill>
                <a:srgbClr val="B88472"/>
              </a:solidFill>
              <a:miter lim="800000"/>
              <a:headEnd/>
              <a:tailEnd/>
            </a:ln>
            <a:effectLst>
              <a:outerShdw blurRad="38100" dist="30000" dir="5400000" rotWithShape="0">
                <a:srgbClr val="808080">
                  <a:alpha val="45000"/>
                </a:srgbClr>
              </a:outerShdw>
            </a:effectLst>
          </p:spPr>
          <p:txBody>
            <a:bodyPr anchor="ctr"/>
            <a:lstStyle/>
            <a:p>
              <a:pPr algn="ctr" eaLnBrk="1" hangingPunct="1">
                <a:defRPr/>
              </a:pPr>
              <a:r>
                <a:rPr lang="en-US" sz="1200" b="1" dirty="0">
                  <a:solidFill>
                    <a:srgbClr val="000000"/>
                  </a:solidFill>
                  <a:latin typeface="+mn-lt"/>
                  <a:ea typeface="+mn-ea"/>
                </a:rPr>
                <a:t>Random assignment</a:t>
              </a:r>
            </a:p>
          </p:txBody>
        </p:sp>
        <p:sp>
          <p:nvSpPr>
            <p:cNvPr id="8" name="Right Arrow 7"/>
            <p:cNvSpPr/>
            <p:nvPr/>
          </p:nvSpPr>
          <p:spPr>
            <a:xfrm>
              <a:off x="1701800" y="4689475"/>
              <a:ext cx="508000" cy="3016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grpSp>
      <p:grpSp>
        <p:nvGrpSpPr>
          <p:cNvPr id="9" name="Group 21"/>
          <p:cNvGrpSpPr>
            <a:grpSpLocks/>
          </p:cNvGrpSpPr>
          <p:nvPr/>
        </p:nvGrpSpPr>
        <p:grpSpPr bwMode="auto">
          <a:xfrm>
            <a:off x="3048000" y="3413125"/>
            <a:ext cx="1619250" cy="3038475"/>
            <a:chOff x="3047999" y="3413125"/>
            <a:chExt cx="1619251" cy="3038475"/>
          </a:xfrm>
        </p:grpSpPr>
        <p:sp>
          <p:nvSpPr>
            <p:cNvPr id="10" name="Rounded Rectangle 9"/>
            <p:cNvSpPr>
              <a:spLocks noChangeArrowheads="1"/>
            </p:cNvSpPr>
            <p:nvPr/>
          </p:nvSpPr>
          <p:spPr bwMode="auto">
            <a:xfrm>
              <a:off x="3702049" y="3413125"/>
              <a:ext cx="952501" cy="749300"/>
            </a:xfrm>
            <a:prstGeom prst="roundRect">
              <a:avLst>
                <a:gd name="adj" fmla="val 16667"/>
              </a:avLst>
            </a:prstGeom>
            <a:solidFill>
              <a:srgbClr val="8590B1"/>
            </a:solidFill>
            <a:ln w="10000">
              <a:solidFill>
                <a:schemeClr val="accent1"/>
              </a:solidFill>
              <a:round/>
              <a:headEnd/>
              <a:tailEnd/>
            </a:ln>
            <a:effectLst>
              <a:outerShdw blurRad="38100" dist="30000" dir="5400000" rotWithShape="0">
                <a:srgbClr val="808080">
                  <a:alpha val="45000"/>
                </a:srgbClr>
              </a:outerShdw>
            </a:effectLst>
          </p:spPr>
          <p:txBody>
            <a:bodyPr anchor="ctr"/>
            <a:lstStyle/>
            <a:p>
              <a:pPr algn="ctr" eaLnBrk="1" hangingPunct="1">
                <a:defRPr/>
              </a:pPr>
              <a:r>
                <a:rPr lang="en-US" sz="1400" b="1" dirty="0">
                  <a:solidFill>
                    <a:srgbClr val="000000"/>
                  </a:solidFill>
                  <a:latin typeface="+mn-lt"/>
                  <a:ea typeface="+mn-ea"/>
                </a:rPr>
                <a:t>Group 1</a:t>
              </a:r>
            </a:p>
          </p:txBody>
        </p:sp>
        <p:sp>
          <p:nvSpPr>
            <p:cNvPr id="11" name="Rounded Rectangle 10"/>
            <p:cNvSpPr>
              <a:spLocks noChangeArrowheads="1"/>
            </p:cNvSpPr>
            <p:nvPr/>
          </p:nvSpPr>
          <p:spPr bwMode="auto">
            <a:xfrm>
              <a:off x="3714749" y="5702300"/>
              <a:ext cx="952501" cy="749300"/>
            </a:xfrm>
            <a:prstGeom prst="roundRect">
              <a:avLst>
                <a:gd name="adj" fmla="val 16667"/>
              </a:avLst>
            </a:prstGeom>
            <a:solidFill>
              <a:srgbClr val="8590B1"/>
            </a:solidFill>
            <a:ln w="10000">
              <a:solidFill>
                <a:schemeClr val="accent1"/>
              </a:solidFill>
              <a:round/>
              <a:headEnd/>
              <a:tailEnd/>
            </a:ln>
            <a:effectLst>
              <a:outerShdw blurRad="38100" dist="30000" dir="5400000" rotWithShape="0">
                <a:srgbClr val="808080">
                  <a:alpha val="45000"/>
                </a:srgbClr>
              </a:outerShdw>
            </a:effectLst>
          </p:spPr>
          <p:txBody>
            <a:bodyPr anchor="ctr"/>
            <a:lstStyle/>
            <a:p>
              <a:pPr algn="ctr" eaLnBrk="1" hangingPunct="1">
                <a:defRPr/>
              </a:pPr>
              <a:r>
                <a:rPr lang="en-US" sz="1400" b="1" dirty="0">
                  <a:solidFill>
                    <a:srgbClr val="000000"/>
                  </a:solidFill>
                  <a:latin typeface="+mn-lt"/>
                  <a:ea typeface="+mn-ea"/>
                </a:rPr>
                <a:t>Group 2</a:t>
              </a:r>
            </a:p>
          </p:txBody>
        </p:sp>
        <p:sp>
          <p:nvSpPr>
            <p:cNvPr id="12" name="Right Arrow 11"/>
            <p:cNvSpPr/>
            <p:nvPr/>
          </p:nvSpPr>
          <p:spPr>
            <a:xfrm rot="18948850">
              <a:off x="3047999" y="3954900"/>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13" name="Right Arrow 12"/>
            <p:cNvSpPr/>
            <p:nvPr/>
          </p:nvSpPr>
          <p:spPr>
            <a:xfrm rot="2827266">
              <a:off x="3071340" y="5625753"/>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grpSp>
      <p:grpSp>
        <p:nvGrpSpPr>
          <p:cNvPr id="14" name="Group 22"/>
          <p:cNvGrpSpPr>
            <a:grpSpLocks/>
          </p:cNvGrpSpPr>
          <p:nvPr/>
        </p:nvGrpSpPr>
        <p:grpSpPr bwMode="auto">
          <a:xfrm>
            <a:off x="4718050" y="3373438"/>
            <a:ext cx="1822450" cy="3081337"/>
            <a:chOff x="4718050" y="3372724"/>
            <a:chExt cx="1822450" cy="3081360"/>
          </a:xfrm>
        </p:grpSpPr>
        <p:sp>
          <p:nvSpPr>
            <p:cNvPr id="15" name="Right Arrow 14"/>
            <p:cNvSpPr/>
            <p:nvPr/>
          </p:nvSpPr>
          <p:spPr>
            <a:xfrm>
              <a:off x="4718050" y="3628311"/>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16" name="Right Arrow 15"/>
            <p:cNvSpPr/>
            <p:nvPr/>
          </p:nvSpPr>
          <p:spPr>
            <a:xfrm>
              <a:off x="4718050" y="5960371"/>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17" name="Rounded Rectangle 16"/>
            <p:cNvSpPr/>
            <p:nvPr/>
          </p:nvSpPr>
          <p:spPr>
            <a:xfrm>
              <a:off x="5422900" y="3372724"/>
              <a:ext cx="1117600" cy="749300"/>
            </a:xfrm>
            <a:prstGeom prst="roundRect">
              <a:avLst/>
            </a:prstGeom>
            <a:solidFill>
              <a:schemeClr val="accent3">
                <a:lumMod val="20000"/>
                <a:lumOff val="80000"/>
              </a:schemeClr>
            </a:solidFill>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r>
                <a:rPr lang="en-US" sz="1400" b="1" dirty="0">
                  <a:solidFill>
                    <a:srgbClr val="000000"/>
                  </a:solidFill>
                </a:rPr>
                <a:t>Treatment 1</a:t>
              </a:r>
            </a:p>
          </p:txBody>
        </p:sp>
        <p:sp>
          <p:nvSpPr>
            <p:cNvPr id="18" name="Rounded Rectangle 17"/>
            <p:cNvSpPr/>
            <p:nvPr/>
          </p:nvSpPr>
          <p:spPr>
            <a:xfrm>
              <a:off x="5422900" y="5704784"/>
              <a:ext cx="1117600" cy="749300"/>
            </a:xfrm>
            <a:prstGeom prst="roundRect">
              <a:avLst/>
            </a:prstGeom>
            <a:solidFill>
              <a:srgbClr val="FFF5CC"/>
            </a:solidFill>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r>
                <a:rPr lang="en-US" sz="1400" b="1" dirty="0">
                  <a:solidFill>
                    <a:srgbClr val="000000"/>
                  </a:solidFill>
                </a:rPr>
                <a:t>Treatment 2</a:t>
              </a:r>
            </a:p>
          </p:txBody>
        </p:sp>
      </p:grpSp>
      <p:grpSp>
        <p:nvGrpSpPr>
          <p:cNvPr id="19" name="Group 23"/>
          <p:cNvGrpSpPr>
            <a:grpSpLocks/>
          </p:cNvGrpSpPr>
          <p:nvPr/>
        </p:nvGrpSpPr>
        <p:grpSpPr bwMode="auto">
          <a:xfrm>
            <a:off x="6488113" y="3616325"/>
            <a:ext cx="1982787" cy="2392363"/>
            <a:chOff x="6487475" y="3616854"/>
            <a:chExt cx="1983425" cy="2391580"/>
          </a:xfrm>
        </p:grpSpPr>
        <p:sp>
          <p:nvSpPr>
            <p:cNvPr id="20" name="Right Arrow 19"/>
            <p:cNvSpPr/>
            <p:nvPr/>
          </p:nvSpPr>
          <p:spPr>
            <a:xfrm rot="18948850">
              <a:off x="6487475" y="5770309"/>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21" name="Right Arrow 20"/>
            <p:cNvSpPr/>
            <p:nvPr/>
          </p:nvSpPr>
          <p:spPr>
            <a:xfrm rot="2827266">
              <a:off x="6495890" y="3843866"/>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22" name="Folded Corner 21"/>
            <p:cNvSpPr/>
            <p:nvPr/>
          </p:nvSpPr>
          <p:spPr>
            <a:xfrm>
              <a:off x="7226300" y="4122024"/>
              <a:ext cx="1244600" cy="1577284"/>
            </a:xfrm>
            <a:prstGeom prst="foldedCorner">
              <a:avLst/>
            </a:prstGeom>
            <a:solidFill>
              <a:srgbClr val="EEEFD6"/>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b="1" dirty="0">
                  <a:solidFill>
                    <a:srgbClr val="000000"/>
                  </a:solidFill>
                </a:rPr>
                <a:t>Compare results</a:t>
              </a:r>
            </a:p>
          </p:txBody>
        </p:sp>
      </p:grpSp>
    </p:spTree>
    <p:extLst>
      <p:ext uri="{BB962C8B-B14F-4D97-AF65-F5344CB8AC3E}">
        <p14:creationId xmlns:p14="http://schemas.microsoft.com/office/powerpoint/2010/main" val="2779705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3780</TotalTime>
  <Words>911</Words>
  <Application>Microsoft Office PowerPoint</Application>
  <PresentationFormat>On-screen Show (4:3)</PresentationFormat>
  <Paragraphs>120</Paragraphs>
  <Slides>19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ＭＳ Ｐゴシック</vt:lpstr>
      <vt:lpstr>Arial</vt:lpstr>
      <vt:lpstr>Calibri</vt:lpstr>
      <vt:lpstr>Office Theme</vt:lpstr>
      <vt:lpstr>Producing Data</vt:lpstr>
      <vt:lpstr>Sources of Data - Goals</vt:lpstr>
      <vt:lpstr>Anecdotal Data and Available Data</vt:lpstr>
      <vt:lpstr>Observational Studies and Experiments</vt:lpstr>
      <vt:lpstr>Designing Experiments and Observational Studies - Goals</vt:lpstr>
      <vt:lpstr>Terms used in experiments</vt:lpstr>
      <vt:lpstr>Principles of Experimental Design</vt:lpstr>
      <vt:lpstr>Comparative Experiments</vt:lpstr>
      <vt:lpstr>Randomized Experiments</vt:lpstr>
      <vt:lpstr>Other Designs</vt:lpstr>
      <vt:lpstr>Sampling Design - Goals</vt:lpstr>
      <vt:lpstr>Sampling Methods</vt:lpstr>
      <vt:lpstr>Bias</vt:lpstr>
      <vt:lpstr>Managing Bias and Variability</vt:lpstr>
      <vt:lpstr>Statistical Inference</vt:lpstr>
      <vt:lpstr>Causality - Goals</vt:lpstr>
      <vt:lpstr>Causality</vt:lpstr>
      <vt:lpstr>Causation</vt:lpstr>
      <vt:lpstr>Provide All the Critical Information</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243</cp:revision>
  <dcterms:created xsi:type="dcterms:W3CDTF">2010-01-11T21:36:57Z</dcterms:created>
  <dcterms:modified xsi:type="dcterms:W3CDTF">2016-02-18T14:01:50Z</dcterms:modified>
</cp:coreProperties>
</file>